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58" r:id="rId4"/>
    <p:sldId id="299" r:id="rId5"/>
    <p:sldId id="262" r:id="rId6"/>
    <p:sldId id="263" r:id="rId7"/>
    <p:sldId id="264" r:id="rId8"/>
    <p:sldId id="267" r:id="rId9"/>
    <p:sldId id="268" r:id="rId10"/>
    <p:sldId id="269" r:id="rId11"/>
    <p:sldId id="265" r:id="rId12"/>
    <p:sldId id="270" r:id="rId13"/>
    <p:sldId id="271" r:id="rId14"/>
    <p:sldId id="272" r:id="rId15"/>
    <p:sldId id="278" r:id="rId16"/>
    <p:sldId id="296" r:id="rId17"/>
    <p:sldId id="282" r:id="rId18"/>
    <p:sldId id="281" r:id="rId19"/>
    <p:sldId id="283" r:id="rId20"/>
    <p:sldId id="284" r:id="rId21"/>
    <p:sldId id="266" r:id="rId22"/>
    <p:sldId id="273" r:id="rId23"/>
    <p:sldId id="275" r:id="rId24"/>
    <p:sldId id="274" r:id="rId25"/>
    <p:sldId id="276" r:id="rId26"/>
    <p:sldId id="277" r:id="rId27"/>
    <p:sldId id="285" r:id="rId28"/>
    <p:sldId id="287" r:id="rId29"/>
    <p:sldId id="290" r:id="rId30"/>
    <p:sldId id="291" r:id="rId31"/>
    <p:sldId id="289" r:id="rId32"/>
    <p:sldId id="293" r:id="rId33"/>
    <p:sldId id="294" r:id="rId34"/>
    <p:sldId id="298" r:id="rId35"/>
    <p:sldId id="300" r:id="rId36"/>
    <p:sldId id="29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89"/>
    <p:restoredTop sz="94694"/>
  </p:normalViewPr>
  <p:slideViewPr>
    <p:cSldViewPr snapToGrid="0" snapToObjects="1">
      <p:cViewPr>
        <p:scale>
          <a:sx n="71" d="100"/>
          <a:sy n="71" d="100"/>
        </p:scale>
        <p:origin x="63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1:34.38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40,'61'0,"-12"0,9 0,-15 0,16 0,-11 0,5 0,0 0,-5 0,-1 0,-1 0,-10 0,9 0,-9 0,4 0,-5 0,5 0,-4 0,4 0,-5 0,-1 0,-4 0,4-8,-5 6,1-6,4 8,-9 0,3 0,-4 0,0 0,-4-3,-2 2,-3-2,-1 3,4-3,-4 2,3-2,-1 0,-2 2,5-2,-2 3,0 0,4 0,-2 0,0 0,-1 0,1 0,-4 0,4 0,-5 0,1 0,4 0,-4 0,4 0,-5 0,5 0,-4 0,4 0,-5 0,1 0,6 0,-5 0,1 0,0 0,-5 0,11 0,-7 0,0 0,5 0,-9 0,5 0,0 0,-5 0,7 0,-4 0,1 0,0 0,-2 0,6 0,-2 0,0 0,0 0,-4 0,1 0,2 0,-2 0,1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1:58.59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8,'45'0,"-6"0,-25 0,1 0,10 0,-8 0,12 0,-9 0,9 0,-4 0,3 0,-4 0,0 0,4 0,-3 0,4 0,-5 0,0 0,-5 0,4 0,-3 0,0 0,-2 0,-3 0,2 0,1 0,-3 0,4 0,-9 0,7 0,-1 0,-1 0,7 0,-10 0,7 0,-6 0,5-3,-1 2,1-2,-2 3,0 0,4 0,-5 0,6 0,-6 0,2 0,1 0,0 0,0 0,-4 0,6 0,-8 0,9 0,-3 0,-3 0,2 0,-3 0,3 0,-3 0,3 0,-1 0,-2 0,2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01.77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31,'57'0,"-7"0,-16 0,-8 0,19 0,-14 0,14 0,-9 0,10 0,-10 0,4 0,-6 0,1 0,-5 0,3 0,-3 0,0 0,-1 0,-1 0,-3 0,4 0,-5 0,-5 0,4 0,-3 0,-1 0,4 0,-7 0,2 0,-3-4,3 3,9-2,-2 3,1-3,-3 2,-3-2,3 3,1-4,0 3,0-2,0 3,-5 0,4 0,-3 0,-1 0,4 0,-7 0,2-3,-3 2,-1-2,4 3,-3 0,5 0,-8 0,7 0,-5 0,4 0,-2 0,2 0,-4 0,3 0,3 0,-8 0,7 0,-5 0,4 0,1 0,-6 0,7 0,-7 0,4 0,0 0,-5 0,7 0,-4 0,2 0,3 0,-9 0,8 0,-6 2,1-1,5 5,-5-5,2 2,0-3,-2 0,5 0,-5 0,1 0,1 0,-2 0,5 0,-6 0,3 0,0 3,-2-3,5 3,-5 0,4-2,-2 5,2-6,-4 3,4 0,-7-2,8 2,-5 0,2-3,0 3,-2-3,4 0,-4 0,2 0,-41 34,22-26,-29 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37.920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1,'60'0,"-7"0,-29 0,5 0,-4 0,8 0,-8 0,4 0,-5 0,-5 0,4 0,-7 0,2 0,1 0,-4 0,4 0,-5 0,1 0,6 0,-5 0,1 0,3 0,-7 0,4 0,0 0,-5 0,5 0,3 0,-7 0,5 0,-4 0,1 0,2 0,-2 0,-1 0,7 0,-1 0,2 0,1 0,-7 0,2 0,1 0,-4 0,4 0,-5 0,1 0,6 0,-9 0,8 0,-6 0,1 0,7 0,-9 0,6 0,-1 0,-2 0,5 0,-4 0,-2 0,6 0,-10 0,8 0,-5 0,2 0,2 0,-4 0,1 0,3 0,-4 0,4 0,-3 0,-1 0,5 0,-6 0,2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40.781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1,'56'0,"-9"0,-8 0,-8 0,9 0,0 0,-4 0,16 0,-15 0,15 0,-11 0,0 0,-5 0,-3 0,-8 0,4 0,-5 0,-1 0,-3 3,3-2,-8 2,8-3,-7 0,6 0,-2 3,4-2,0 3,-1-4,1 0,0 0,5 0,-4 0,3 0,-4 3,0-2,-4 3,2-4,-6 3,7-2,-8 2,8 0,-8-2,8 3,-7-1,7-2,-4 2,1-3,3 4,-8-4,8 4,-8-4,8 0,-7 0,9 0,-13 0,8 0,-2 0,-2 0,5 0,-7 0,5 0,-4 0,8 0,-3 0,4 0,-5 0,4 0,-3 0,4 0,-1 0,1 0,0 0,0 0,-4 0,-2 0,1 0,-4 0,7-3,-7 2,3-2,-4-1,1 4,5-4,-3 4,3-3,-5 2,4-2,-1 3,1 0,-1 0,-4 0,4-3,-3 2,5-2,-8 0,7 3,-6-3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43.61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0,'47'0,"-5"0,-23 0,4 0,-3 0,9 0,-4 0,8 0,-8 0,14 0,-8 0,4 0,4 0,-8 0,9 0,-10 0,4 0,-9 0,8 0,-8 0,4 0,-6 0,-3 0,3 0,-8 0,8 0,-7 0,2 0,-3 0,6 0,-5 0,5 0,-7 0,5 0,-4 0,4 0,0 0,-4 0,8 0,-7 0,2 0,1 0,0 0,1 0,3 0,-3 0,3 0,1 0,0 0,6 0,-4 0,4 0,-10 0,2 0,-2 0,0 0,2 0,-6 0,7 0,-4 0,5 0,-4 0,3 0,-4 0,5 0,0 0,0 0,0 0,-5 0,0 0,0 0,3 0,-2 0,1 0,-7 0,4 0,-3 0,2 0,-2 0,2 0,-2 0,3 0,-1 0,-2 0,7 0,-10 0,6 0,-1 0,-4 0,9 0,-11 0,5 0,-4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7-27T05:52:53.806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1 1,'45'0,"-6"0,-25 0,1 0,3 0,-2 0,7 0,-4 0,1 0,-1 0,-1 0,-2 0,7 0,-8 0,8 0,-8 0,8 0,-7 0,7 0,-4 0,5 0,-4 0,2 0,-2 0,0 0,-2 0,-3 0,-1 0,4 0,0 0,-3 0,1 0,-2 0,4 0,0 0,-4 0,6 0,-7 0,4 0,0 0,-3 0,4 0,-2 0,0 0,-2 0,9 0,-8 0,10 0,-9 0,2 0,1 0,-3 0,5 0,-9 0,7 0,-6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5.xml"/><Relationship Id="rId17" Type="http://schemas.openxmlformats.org/officeDocument/2006/relationships/image" Target="../media/image27.png"/><Relationship Id="rId2" Type="http://schemas.openxmlformats.org/officeDocument/2006/relationships/image" Target="../media/image19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3.png"/><Relationship Id="rId1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foreveranoob.wordpress.com/2008/05/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opendatasoft.com/explore/dataset/usa-2016-presidential-election-by-county/information/?disjunctive.state&amp;dataChart=eyJxdWVyaWVzIjpbeyJjaGFydHMiOlt7InR5cGUiOiJjb2x1bW4iLCJmdW5jIjoiQVZHIiwieUF4aXMiOiJyZXAxNl9mcmFjIiwic2NpZW50aWZpY0Rpc3BsYXkiOnRydWUsImNvbG9yIjoiI0U5MUQwRSJ9LHsidHlwZSI6ImNvbHVtbiIsImZ1bmMiOiJBVkciLCJ5QXhpcyI6ImRlbTE2X2ZyYWMiLCJzY2llbnRpZmljRGlzcGxheSI6dHJ1ZSwiY29sb3IiOiIjMjMyMDY2In1dLCJ4QXhpcyI6InN0YXRlIiwibWF4cG9pbnRzIjoyMDAsInNvcnQiOiIiLCJjb25maWciOnsiZGF0YXNldCI6InVzYS0yMDE2LXByZXNpZGVudGlhbC1lbGVjdGlvbi1ieS1jb3VudHkiLCJvcHRpb25zIjp7ImRpc2p1bmN0aXZlLnN0YXRlIjp0cnVlfX19XSwidGltZXNjYWxlIjoiIiwiZGlzcGxheUxlZ2VuZCI6dHJ1ZSwiYWxpZ25Nb250aCI6dHJ1ZX0%3D" TargetMode="External"/><Relationship Id="rId2" Type="http://schemas.openxmlformats.org/officeDocument/2006/relationships/hyperlink" Target="https://dataverse.harvard.edu/dataset.xhtml?persistentId=doi:10.7910/DVN/VOQCHQ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data.iowa.gov/dataset/county-boundaries-iowa/resource/183e782f-2d43-4073-8524-fe8e634cf17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022F-F6A8-9C44-914D-1FF33C96E6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USA Election |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446228-5279-9248-BADC-C1E6B9AA50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Analysis on the US Presidential Election from 2012 to 2016</a:t>
            </a:r>
          </a:p>
          <a:p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6F9A0-E859-485A-BFFE-8B1F6C2350F7}"/>
              </a:ext>
            </a:extLst>
          </p:cNvPr>
          <p:cNvSpPr txBox="1"/>
          <p:nvPr/>
        </p:nvSpPr>
        <p:spPr>
          <a:xfrm>
            <a:off x="420131" y="5912318"/>
            <a:ext cx="78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Team:</a:t>
            </a:r>
          </a:p>
          <a:p>
            <a:r>
              <a:rPr lang="en-US" dirty="0" err="1">
                <a:solidFill>
                  <a:schemeClr val="bg1"/>
                </a:solidFill>
              </a:rPr>
              <a:t>Badr</a:t>
            </a:r>
            <a:r>
              <a:rPr lang="en-US" dirty="0">
                <a:solidFill>
                  <a:schemeClr val="bg1"/>
                </a:solidFill>
              </a:rPr>
              <a:t> Worrell, Camila Cois, James </a:t>
            </a:r>
            <a:r>
              <a:rPr lang="en-US" dirty="0" err="1">
                <a:solidFill>
                  <a:schemeClr val="bg1"/>
                </a:solidFill>
              </a:rPr>
              <a:t>Tedrow</a:t>
            </a:r>
            <a:r>
              <a:rPr lang="en-US" dirty="0">
                <a:solidFill>
                  <a:schemeClr val="bg1"/>
                </a:solidFill>
              </a:rPr>
              <a:t> and Mudit Mathur</a:t>
            </a:r>
          </a:p>
        </p:txBody>
      </p:sp>
    </p:spTree>
    <p:extLst>
      <p:ext uri="{BB962C8B-B14F-4D97-AF65-F5344CB8AC3E}">
        <p14:creationId xmlns:p14="http://schemas.microsoft.com/office/powerpoint/2010/main" val="1289537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3527A-3CE3-DD40-B0CD-407FDF3C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99378"/>
            <a:ext cx="7729728" cy="1188720"/>
          </a:xfrm>
        </p:spPr>
        <p:txBody>
          <a:bodyPr/>
          <a:lstStyle/>
          <a:p>
            <a:r>
              <a:rPr lang="en-US" dirty="0"/>
              <a:t>Pie Charts 2012 &amp; 2016 -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3B03A2-3D85-1C40-969E-2CDF0114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583"/>
          <a:stretch/>
        </p:blipFill>
        <p:spPr>
          <a:xfrm>
            <a:off x="181400" y="1679713"/>
            <a:ext cx="5618224" cy="44825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0C38BC-AA8D-F645-AA99-D3539C9AC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3" y="1679713"/>
            <a:ext cx="6027722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2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03A10-39AE-B54C-A4DC-640B762D9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232" y="119866"/>
            <a:ext cx="7729728" cy="1188720"/>
          </a:xfrm>
        </p:spPr>
        <p:txBody>
          <a:bodyPr/>
          <a:lstStyle/>
          <a:p>
            <a:r>
              <a:rPr lang="en-US" dirty="0"/>
              <a:t>Pie Charts 2012 &amp; 2016 -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A4C1B-DD85-4846-A567-AB9C796F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6" y="2067339"/>
            <a:ext cx="4680037" cy="32832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7BF2F-7E80-AA4D-8222-815FA4909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113" y="2067338"/>
            <a:ext cx="5031341" cy="32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44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8529-3BBB-7041-A3EB-058F3A38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623" y="119866"/>
            <a:ext cx="7729728" cy="1188720"/>
          </a:xfrm>
        </p:spPr>
        <p:txBody>
          <a:bodyPr/>
          <a:lstStyle/>
          <a:p>
            <a:r>
              <a:rPr lang="en-US" dirty="0"/>
              <a:t>Data Merge | 2012 &amp; 2016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62A7C-D12E-F646-BF11-EDE74907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648" y="2465984"/>
            <a:ext cx="9849677" cy="192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8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0888-06A3-A645-A5B0-E98841F27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765" y="0"/>
            <a:ext cx="7729728" cy="1188720"/>
          </a:xfrm>
        </p:spPr>
        <p:txBody>
          <a:bodyPr/>
          <a:lstStyle/>
          <a:p>
            <a:r>
              <a:rPr lang="en-US" dirty="0"/>
              <a:t>Bar Graph 2012 &amp; 2016 -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91FC6-975B-6640-A03E-AE9A17B51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484" y="1329220"/>
            <a:ext cx="7342289" cy="52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7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0"/>
            <a:ext cx="7729728" cy="1188720"/>
          </a:xfrm>
        </p:spPr>
        <p:txBody>
          <a:bodyPr/>
          <a:lstStyle/>
          <a:p>
            <a:r>
              <a:rPr lang="en-US" dirty="0"/>
              <a:t>Bar Graph 2012 &amp; 2016 - Visual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DCAB1D-DD0A-BD41-99D0-749FB5F8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339" y="1559034"/>
            <a:ext cx="6899322" cy="451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2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Bar Graph | Swing Counties - Code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BC430F-B350-0C45-9B42-6BE4CECA7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587513"/>
            <a:ext cx="9652000" cy="128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E7AD36-D8FD-6447-8F2D-63D05CAAE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921014"/>
            <a:ext cx="9652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19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# of Counties that Flipped - Visual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9F55F-E826-3D42-8840-E70F5A035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547" y="1227438"/>
            <a:ext cx="7334871" cy="466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2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# of Counties that Flipped -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4FD2E-1005-1341-994D-F53CF2DF8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4" y="1689100"/>
            <a:ext cx="11546452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01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289" y="0"/>
            <a:ext cx="10493111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 Counties that Flipped Dem. To Rep -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02DCE1-AD5E-294F-B509-F9064351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943100"/>
            <a:ext cx="5003800" cy="4051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E075FD-D76F-F443-A6E9-B9615F03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3" y="1943100"/>
            <a:ext cx="5331352" cy="4051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C1F61F-47ED-1840-B440-DBAFBA449FEE}"/>
              </a:ext>
            </a:extLst>
          </p:cNvPr>
          <p:cNvSpPr txBox="1"/>
          <p:nvPr/>
        </p:nvSpPr>
        <p:spPr>
          <a:xfrm>
            <a:off x="673099" y="1572524"/>
            <a:ext cx="500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1:  Top Ten States with the most  “Flipped” Counties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30D70-3BF9-7848-B87C-E357BA23887B}"/>
              </a:ext>
            </a:extLst>
          </p:cNvPr>
          <p:cNvSpPr txBox="1"/>
          <p:nvPr/>
        </p:nvSpPr>
        <p:spPr>
          <a:xfrm>
            <a:off x="6425473" y="1572524"/>
            <a:ext cx="5510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Table 2:  Top Ten States with the largest % Change in “Flipped” Counties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EE8937B-0440-F046-86E2-2403799A6957}"/>
                  </a:ext>
                </a:extLst>
              </p14:cNvPr>
              <p14:cNvContentPartPr/>
              <p14:nvPr/>
            </p14:nvContentPartPr>
            <p14:xfrm>
              <a:off x="7243920" y="5427144"/>
              <a:ext cx="787680" cy="14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EE8937B-0440-F046-86E2-2403799A69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9920" y="5319504"/>
                <a:ext cx="8953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1C2A4A-3942-B945-BBFB-8F13BF8FB293}"/>
                  </a:ext>
                </a:extLst>
              </p14:cNvPr>
              <p14:cNvContentPartPr/>
              <p14:nvPr/>
            </p14:nvContentPartPr>
            <p14:xfrm>
              <a:off x="7594920" y="3957624"/>
              <a:ext cx="441000" cy="2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1C2A4A-3942-B945-BBFB-8F13BF8FB2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41280" y="3849984"/>
                <a:ext cx="5486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89469E3-6CD0-494C-887A-222637EDC5EE}"/>
                  </a:ext>
                </a:extLst>
              </p14:cNvPr>
              <p14:cNvContentPartPr/>
              <p14:nvPr/>
            </p14:nvContentPartPr>
            <p14:xfrm>
              <a:off x="7139880" y="3579264"/>
              <a:ext cx="844200" cy="43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89469E3-6CD0-494C-887A-222637EDC5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880" y="3471624"/>
                <a:ext cx="9518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1F8D86C-91B8-1147-A6BC-AD9D711C0050}"/>
                  </a:ext>
                </a:extLst>
              </p14:cNvPr>
              <p14:cNvContentPartPr/>
              <p14:nvPr/>
            </p14:nvContentPartPr>
            <p14:xfrm>
              <a:off x="1497240" y="2550024"/>
              <a:ext cx="51012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1F8D86C-91B8-1147-A6BC-AD9D711C005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43600" y="2442384"/>
                <a:ext cx="6177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B829DBC-0EE8-C04F-9505-052D239E9F22}"/>
                  </a:ext>
                </a:extLst>
              </p14:cNvPr>
              <p14:cNvContentPartPr/>
              <p14:nvPr/>
            </p14:nvContentPartPr>
            <p14:xfrm>
              <a:off x="1146240" y="2897784"/>
              <a:ext cx="807480" cy="19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B829DBC-0EE8-C04F-9505-052D239E9F2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92600" y="2790144"/>
                <a:ext cx="9151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21E0584-AFE0-674A-8880-46411FFA79FB}"/>
                  </a:ext>
                </a:extLst>
              </p14:cNvPr>
              <p14:cNvContentPartPr/>
              <p14:nvPr/>
            </p14:nvContentPartPr>
            <p14:xfrm>
              <a:off x="1233720" y="3940704"/>
              <a:ext cx="73800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21E0584-AFE0-674A-8880-46411FFA79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9720" y="3832704"/>
                <a:ext cx="845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069148F-FF0E-E548-BC98-53A88DBAFBAA}"/>
                  </a:ext>
                </a:extLst>
              </p14:cNvPr>
              <p14:cNvContentPartPr/>
              <p14:nvPr/>
            </p14:nvContentPartPr>
            <p14:xfrm>
              <a:off x="1594800" y="4690224"/>
              <a:ext cx="37692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069148F-FF0E-E548-BC98-53A88DBAFB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1160" y="4582584"/>
                <a:ext cx="48456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945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793AC5-7057-B64E-BA93-3EFF36658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7" y="391019"/>
            <a:ext cx="7140387" cy="64549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6B7BC-10D4-B441-AD7B-3140BAF73476}"/>
              </a:ext>
            </a:extLst>
          </p:cNvPr>
          <p:cNvSpPr txBox="1"/>
          <p:nvPr/>
        </p:nvSpPr>
        <p:spPr>
          <a:xfrm>
            <a:off x="8360952" y="1168823"/>
            <a:ext cx="3325906" cy="2585323"/>
          </a:xfrm>
          <a:prstGeom prst="rect">
            <a:avLst/>
          </a:prstGeom>
          <a:gradFill>
            <a:gsLst>
              <a:gs pos="52000">
                <a:srgbClr val="FF0000"/>
              </a:gs>
              <a:gs pos="67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TRUMP SWING STATES 2016:</a:t>
            </a:r>
          </a:p>
          <a:p>
            <a:pPr marL="342900" indent="-342900">
              <a:buAutoNum type="arabicPeriod"/>
            </a:pPr>
            <a:r>
              <a:rPr lang="en-US" dirty="0"/>
              <a:t>PA – 20 </a:t>
            </a:r>
          </a:p>
          <a:p>
            <a:pPr marL="342900" indent="-342900">
              <a:buAutoNum type="arabicPeriod"/>
            </a:pPr>
            <a:r>
              <a:rPr lang="en-US" dirty="0"/>
              <a:t>OH – 18 </a:t>
            </a:r>
          </a:p>
          <a:p>
            <a:pPr marL="342900" indent="-342900">
              <a:buAutoNum type="arabicPeriod"/>
            </a:pPr>
            <a:r>
              <a:rPr lang="en-US" dirty="0"/>
              <a:t>MI – 16 </a:t>
            </a:r>
          </a:p>
          <a:p>
            <a:pPr marL="342900" indent="-342900">
              <a:buAutoNum type="arabicPeriod"/>
            </a:pPr>
            <a:r>
              <a:rPr lang="en-US" dirty="0"/>
              <a:t>WI – 10 </a:t>
            </a:r>
          </a:p>
          <a:p>
            <a:pPr marL="342900" indent="-342900">
              <a:buAutoNum type="arabicPeriod"/>
            </a:pPr>
            <a:r>
              <a:rPr lang="en-US" dirty="0"/>
              <a:t>IA – 6 </a:t>
            </a:r>
          </a:p>
          <a:p>
            <a:pPr marL="342900" indent="-342900">
              <a:buAutoNum type="arabicPeriod"/>
            </a:pPr>
            <a:r>
              <a:rPr lang="en-US" dirty="0"/>
              <a:t>AZ – 11 </a:t>
            </a:r>
          </a:p>
          <a:p>
            <a:pPr marL="342900" indent="-342900">
              <a:buAutoNum type="arabicPeriod"/>
            </a:pPr>
            <a:r>
              <a:rPr lang="en-US" dirty="0"/>
              <a:t>FL – 29 </a:t>
            </a:r>
          </a:p>
          <a:p>
            <a:pPr marL="342900" indent="-342900">
              <a:buAutoNum type="arabicPeriod"/>
            </a:pPr>
            <a:r>
              <a:rPr lang="en-US" dirty="0"/>
              <a:t>NC – 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351539-C4B2-E445-8E06-E8C0835326FC}"/>
              </a:ext>
            </a:extLst>
          </p:cNvPr>
          <p:cNvSpPr txBox="1"/>
          <p:nvPr/>
        </p:nvSpPr>
        <p:spPr>
          <a:xfrm>
            <a:off x="8360952" y="4211849"/>
            <a:ext cx="3325906" cy="1477328"/>
          </a:xfrm>
          <a:prstGeom prst="rect">
            <a:avLst/>
          </a:prstGeom>
          <a:gradFill>
            <a:gsLst>
              <a:gs pos="41000">
                <a:srgbClr val="0070C0"/>
              </a:gs>
              <a:gs pos="100000">
                <a:schemeClr val="accent1">
                  <a:lumMod val="45000"/>
                  <a:lumOff val="55000"/>
                </a:schemeClr>
              </a:gs>
              <a:gs pos="97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rgbClr val="404040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CLINTON SWING STATES 2016</a:t>
            </a:r>
          </a:p>
          <a:p>
            <a:pPr marL="342900" indent="-342900">
              <a:buAutoNum type="arabicPeriod"/>
            </a:pPr>
            <a:r>
              <a:rPr lang="en-US" dirty="0"/>
              <a:t>CO – 9 </a:t>
            </a:r>
          </a:p>
          <a:p>
            <a:pPr marL="342900" indent="-342900">
              <a:buAutoNum type="arabicPeriod"/>
            </a:pPr>
            <a:r>
              <a:rPr lang="en-US" dirty="0"/>
              <a:t>NV - 6 </a:t>
            </a:r>
          </a:p>
          <a:p>
            <a:pPr marL="342900" indent="-342900">
              <a:buAutoNum type="arabicPeriod"/>
            </a:pPr>
            <a:r>
              <a:rPr lang="en-US" dirty="0"/>
              <a:t>NH – 4</a:t>
            </a:r>
          </a:p>
          <a:p>
            <a:pPr marL="342900" indent="-342900">
              <a:buAutoNum type="arabicPeriod"/>
            </a:pPr>
            <a:r>
              <a:rPr lang="en-US" dirty="0"/>
              <a:t> VA – 13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52" y="-1"/>
            <a:ext cx="5231296" cy="469767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map | Context</a:t>
            </a:r>
          </a:p>
        </p:txBody>
      </p:sp>
    </p:spTree>
    <p:extLst>
      <p:ext uri="{BB962C8B-B14F-4D97-AF65-F5344CB8AC3E}">
        <p14:creationId xmlns:p14="http://schemas.microsoft.com/office/powerpoint/2010/main" val="294624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7A9146-9C92-FF4A-9037-F7AE6312F7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4531" y="904696"/>
            <a:ext cx="2585375" cy="273671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112C0E-80EF-5246-90CE-154C43AF1B9C}"/>
              </a:ext>
            </a:extLst>
          </p:cNvPr>
          <p:cNvSpPr txBox="1">
            <a:spLocks/>
          </p:cNvSpPr>
          <p:nvPr/>
        </p:nvSpPr>
        <p:spPr>
          <a:xfrm>
            <a:off x="2231136" y="2059624"/>
            <a:ext cx="4404442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u="sng" dirty="0"/>
              <a:t>Hillary Clinton</a:t>
            </a:r>
          </a:p>
          <a:p>
            <a:r>
              <a:rPr lang="en-US" dirty="0"/>
              <a:t>First Woman President??</a:t>
            </a:r>
          </a:p>
          <a:p>
            <a:r>
              <a:rPr lang="en-US" dirty="0"/>
              <a:t>First former First Lady??</a:t>
            </a:r>
          </a:p>
          <a:p>
            <a:r>
              <a:rPr lang="en-US" dirty="0"/>
              <a:t>Experienced/Qualified</a:t>
            </a:r>
          </a:p>
          <a:p>
            <a:r>
              <a:rPr lang="en-US" dirty="0"/>
              <a:t>Political</a:t>
            </a:r>
          </a:p>
          <a:p>
            <a:r>
              <a:rPr lang="en-US" dirty="0"/>
              <a:t>Scandal ridden</a:t>
            </a:r>
          </a:p>
          <a:p>
            <a:r>
              <a:rPr lang="en-US" dirty="0"/>
              <a:t>Lacks popularity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8AB417-3B6A-E34B-B752-1F43F7F5A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5000"/>
          </a:blip>
          <a:srcRect l="31222" t="5981" r="30908" b="9928"/>
          <a:stretch/>
        </p:blipFill>
        <p:spPr>
          <a:xfrm>
            <a:off x="9960864" y="904696"/>
            <a:ext cx="2099780" cy="2736714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785A1-A097-594C-AAAA-387A61355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60356"/>
            <a:ext cx="7729728" cy="1188720"/>
          </a:xfrm>
        </p:spPr>
        <p:txBody>
          <a:bodyPr/>
          <a:lstStyle/>
          <a:p>
            <a:r>
              <a:rPr lang="en-US" dirty="0"/>
              <a:t>Research/biases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E258D-CF51-2D4A-AC7A-D52739B38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162" y="2006994"/>
            <a:ext cx="4404442" cy="3101983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Donald Trump</a:t>
            </a:r>
          </a:p>
          <a:p>
            <a:r>
              <a:rPr lang="en-US" dirty="0"/>
              <a:t>Ultimate political outsider</a:t>
            </a:r>
          </a:p>
          <a:p>
            <a:r>
              <a:rPr lang="en-US" dirty="0"/>
              <a:t>Businessman, Real Estate Tycoon</a:t>
            </a:r>
          </a:p>
          <a:p>
            <a:r>
              <a:rPr lang="en-US" dirty="0"/>
              <a:t>Celebrity</a:t>
            </a:r>
          </a:p>
          <a:p>
            <a:r>
              <a:rPr lang="en-US" dirty="0"/>
              <a:t>Gauche, crude voice of the people</a:t>
            </a:r>
          </a:p>
          <a:p>
            <a:r>
              <a:rPr lang="en-US" dirty="0"/>
              <a:t>Simple message: America is in a bad place, I can make it great again</a:t>
            </a:r>
          </a:p>
          <a:p>
            <a:r>
              <a:rPr lang="en-US" dirty="0"/>
              <a:t>Nostalgia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D715BC-D48D-C54C-9C78-11032D12FCCB}"/>
              </a:ext>
            </a:extLst>
          </p:cNvPr>
          <p:cNvSpPr txBox="1"/>
          <p:nvPr/>
        </p:nvSpPr>
        <p:spPr>
          <a:xfrm>
            <a:off x="2297538" y="5138382"/>
            <a:ext cx="14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C42842-698E-6643-9AF1-75BAE1E2CEFF}"/>
              </a:ext>
            </a:extLst>
          </p:cNvPr>
          <p:cNvSpPr txBox="1"/>
          <p:nvPr/>
        </p:nvSpPr>
        <p:spPr>
          <a:xfrm>
            <a:off x="6506162" y="5587489"/>
            <a:ext cx="4230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White, Win middle America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643D4-AF3E-3644-8FB9-38478379B791}"/>
              </a:ext>
            </a:extLst>
          </p:cNvPr>
          <p:cNvSpPr txBox="1"/>
          <p:nvPr/>
        </p:nvSpPr>
        <p:spPr>
          <a:xfrm>
            <a:off x="2231136" y="5583972"/>
            <a:ext cx="440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 woman, Win Hispanic,  status quo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2BD777-32C8-334D-9877-B4235EA1CE29}"/>
              </a:ext>
            </a:extLst>
          </p:cNvPr>
          <p:cNvSpPr txBox="1"/>
          <p:nvPr/>
        </p:nvSpPr>
        <p:spPr>
          <a:xfrm>
            <a:off x="6506162" y="5161607"/>
            <a:ext cx="145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Strategy:</a:t>
            </a:r>
          </a:p>
        </p:txBody>
      </p:sp>
    </p:spTree>
    <p:extLst>
      <p:ext uri="{BB962C8B-B14F-4D97-AF65-F5344CB8AC3E}">
        <p14:creationId xmlns:p14="http://schemas.microsoft.com/office/powerpoint/2010/main" val="4046590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E283-2FDC-6F43-9C32-0FBD86688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989" y="0"/>
            <a:ext cx="9693009" cy="701964"/>
          </a:xfrm>
        </p:spPr>
        <p:txBody>
          <a:bodyPr>
            <a:normAutofit fontScale="90000"/>
          </a:bodyPr>
          <a:lstStyle/>
          <a:p>
            <a:r>
              <a:rPr lang="en-US" dirty="0"/>
              <a:t>Percentage change in Counties that Flipped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247585-0F61-BA4C-BB73-862B39FD78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2618177" y="2930236"/>
            <a:ext cx="6419089" cy="3927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2775E09-251A-D140-9FAB-E69E0C294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2" y="1007754"/>
            <a:ext cx="11497855" cy="194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508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F352-5412-4849-82EB-71938675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997" y="107545"/>
            <a:ext cx="9904005" cy="1019276"/>
          </a:xfrm>
        </p:spPr>
        <p:txBody>
          <a:bodyPr>
            <a:normAutofit/>
          </a:bodyPr>
          <a:lstStyle/>
          <a:p>
            <a:r>
              <a:rPr lang="en-US" dirty="0"/>
              <a:t>Data Strangling | Demographics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D293B3-32B6-C944-9819-15D61B5EB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016" y="1347144"/>
            <a:ext cx="11043966" cy="4817255"/>
          </a:xfrm>
        </p:spPr>
      </p:pic>
    </p:spTree>
    <p:extLst>
      <p:ext uri="{BB962C8B-B14F-4D97-AF65-F5344CB8AC3E}">
        <p14:creationId xmlns:p14="http://schemas.microsoft.com/office/powerpoint/2010/main" val="3246628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426-DC40-B04D-AFCC-94CE1E7F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62" y="0"/>
            <a:ext cx="7628481" cy="775252"/>
          </a:xfrm>
        </p:spPr>
        <p:txBody>
          <a:bodyPr/>
          <a:lstStyle/>
          <a:p>
            <a:r>
              <a:rPr lang="en-US" dirty="0"/>
              <a:t>DATA Wrangling |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9C49-2788-3B4F-80F9-4DBA7175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84" y="854766"/>
            <a:ext cx="8036540" cy="576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62426-DC40-B04D-AFCC-94CE1E7F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62" y="0"/>
            <a:ext cx="7628481" cy="775252"/>
          </a:xfrm>
        </p:spPr>
        <p:txBody>
          <a:bodyPr/>
          <a:lstStyle/>
          <a:p>
            <a:r>
              <a:rPr lang="en-US" dirty="0"/>
              <a:t>DATA Wrangling |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4F9498-4CBF-E043-B97A-BEDA1C2F6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44" y="955234"/>
            <a:ext cx="8375670" cy="5336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FE2B-9863-4E4D-AB81-C8A8147E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13" y="80110"/>
            <a:ext cx="9732264" cy="1188720"/>
          </a:xfrm>
        </p:spPr>
        <p:txBody>
          <a:bodyPr/>
          <a:lstStyle/>
          <a:p>
            <a:r>
              <a:rPr lang="en-US" dirty="0"/>
              <a:t>Data Clean | Election data x demographics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CD7F4E-B9DD-EF47-822B-02A7F8046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3" y="1441151"/>
            <a:ext cx="9137650" cy="51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4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670" y="0"/>
            <a:ext cx="9732264" cy="781319"/>
          </a:xfrm>
        </p:spPr>
        <p:txBody>
          <a:bodyPr/>
          <a:lstStyle/>
          <a:p>
            <a:r>
              <a:rPr lang="en-US" dirty="0"/>
              <a:t>Data Clean | Election data x demographics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C289C-28A2-5143-B4E6-F504E3115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68" y="979055"/>
            <a:ext cx="10093535" cy="504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6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Merge | 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F53460-A2AC-D14F-9AD5-A63336190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78" y="536713"/>
            <a:ext cx="6907505" cy="598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7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 – AGE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02926-63E7-6B44-A709-0ED4CF82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635958"/>
            <a:ext cx="8458476" cy="1108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5BAD89-A870-CD47-9F30-C8105A0DF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5744816"/>
            <a:ext cx="9241519" cy="1113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9BF9F9-CEB2-C344-B528-623EE1A7E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877955"/>
            <a:ext cx="5031492" cy="3615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BD59F7-B8CE-9C4E-81F3-60C000475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257" y="901220"/>
            <a:ext cx="5118438" cy="36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12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D782FF-EDE3-D94A-B80E-5C4C7E06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654532"/>
            <a:ext cx="10693676" cy="1203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14F479-F36F-2140-8E2E-A63B50DA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4379891"/>
            <a:ext cx="10693676" cy="1137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D0AF5-96F9-DB45-AC11-8785F8AC2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33" y="646619"/>
            <a:ext cx="4736475" cy="3623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642149-4E65-D34A-83BB-A4C3CD697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3424" y="646619"/>
            <a:ext cx="4841702" cy="36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98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white demographic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0153FE-D007-4AC2-852F-035489143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598" y="789583"/>
            <a:ext cx="4942197" cy="3754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F39D1B-EDD2-4711-8C74-DD8F09D15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2" y="846593"/>
            <a:ext cx="4867161" cy="3718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564C6-1BAE-4C1F-AAC0-B4AED6AF7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2" y="4777451"/>
            <a:ext cx="6351373" cy="934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7335D7-7B81-47D7-8161-5B1521143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527221" y="5814615"/>
            <a:ext cx="6944497" cy="7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55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A555A-BC5E-6B44-A025-80CC2E6F7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DD317-B787-F443-A325-A9C30A6A0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548968" cy="52259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/>
              <a:t>What were shared characteristics, of counties, in the 2012 to 2016 U.S. Presidential elections, that flipped from Barack Obama to Donald Trump?</a:t>
            </a:r>
          </a:p>
        </p:txBody>
      </p:sp>
    </p:spTree>
    <p:extLst>
      <p:ext uri="{BB962C8B-B14F-4D97-AF65-F5344CB8AC3E}">
        <p14:creationId xmlns:p14="http://schemas.microsoft.com/office/powerpoint/2010/main" val="1131673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1D6C83-7A46-994B-9B4D-6FA0FAA82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102"/>
            <a:ext cx="8130209" cy="1632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4640A-A60E-1746-97C1-349195DE8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5266"/>
            <a:ext cx="9561246" cy="347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409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 – Swing States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07490F-F526-A449-8F65-F824D842A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2" y="5543009"/>
            <a:ext cx="9342783" cy="1218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43A46-B44D-2E41-BA98-0DFC66D5D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17" y="780497"/>
            <a:ext cx="6281531" cy="46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402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Election data x demographics – swing states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4041FD-E02B-C347-9663-470D16DA0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26" y="626165"/>
            <a:ext cx="6270148" cy="48502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9A847-8699-C842-8554-FBC670274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5913"/>
            <a:ext cx="12192000" cy="126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3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38DB86-10CB-474E-9C52-D61FA6AC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36713"/>
          </a:xfrm>
        </p:spPr>
        <p:txBody>
          <a:bodyPr>
            <a:normAutofit fontScale="90000"/>
          </a:bodyPr>
          <a:lstStyle/>
          <a:p>
            <a:r>
              <a:rPr lang="en-US" dirty="0"/>
              <a:t>IOWA POVERTY PERCENTAGE BY COUNTY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2D7EBE-4627-4A2D-BE6D-9C45654FF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9" y="1209834"/>
            <a:ext cx="5621346" cy="3571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719CE-2DE3-4C82-8112-0FF1A6E3D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206784"/>
            <a:ext cx="5791199" cy="3574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4AE20-1044-4029-A631-FA926FA2533B}"/>
              </a:ext>
            </a:extLst>
          </p:cNvPr>
          <p:cNvSpPr txBox="1"/>
          <p:nvPr/>
        </p:nvSpPr>
        <p:spPr>
          <a:xfrm>
            <a:off x="1771135" y="837452"/>
            <a:ext cx="284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Poverty % by county in Iowa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B928D-5DBE-4E41-A857-1980417E0AFF}"/>
              </a:ext>
            </a:extLst>
          </p:cNvPr>
          <p:cNvSpPr txBox="1"/>
          <p:nvPr/>
        </p:nvSpPr>
        <p:spPr>
          <a:xfrm>
            <a:off x="7063946" y="837452"/>
            <a:ext cx="3961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Poverty % by Switched Counties in Iowa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AC8660-8F35-4708-9863-A6432AB34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08" y="5167492"/>
            <a:ext cx="4901272" cy="4806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6BD0CF-95F5-4122-AF31-D6046668C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017" y="5150526"/>
            <a:ext cx="5530576" cy="4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914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A367F-08E5-4E8F-BA02-A834FBDC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A119-427B-4326-99D4-95850D3A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elections in 2012 and 2016 have been VERY close.</a:t>
            </a:r>
          </a:p>
          <a:p>
            <a:r>
              <a:rPr lang="en-US" dirty="0"/>
              <a:t>The higher number of “Other” votes indicated that 2016 election was highly polarized. </a:t>
            </a:r>
          </a:p>
          <a:p>
            <a:r>
              <a:rPr lang="en-US" dirty="0"/>
              <a:t>Voter turnout factored into the results as well (would like to have explored this further).</a:t>
            </a:r>
          </a:p>
          <a:p>
            <a:r>
              <a:rPr lang="en-US" dirty="0"/>
              <a:t>Trump won in many counties from swing states that were previously won by Obama.</a:t>
            </a:r>
          </a:p>
          <a:p>
            <a:r>
              <a:rPr lang="en-US" dirty="0"/>
              <a:t>Data from demographics and targeted messaging will play a key factor to the result in the 2020 US Elections as well.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051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A4A43-DF05-44AD-8850-5ADD998F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8170C-BE76-4090-83D4-2344C0085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difficulties from unwrapping a lot of intricate data sources, such as the csv file with demographic information from the Census, we had to really break the structure of the data to get this right!</a:t>
            </a:r>
          </a:p>
          <a:p>
            <a:r>
              <a:rPr lang="en-US" dirty="0"/>
              <a:t>We would have liked to explore the </a:t>
            </a:r>
            <a:r>
              <a:rPr lang="en-US" i="1" dirty="0"/>
              <a:t>catalyst</a:t>
            </a:r>
            <a:r>
              <a:rPr lang="en-US" dirty="0"/>
              <a:t> behind the counties that changed their vote from Obama to Trump in a battleground state such as Iowa</a:t>
            </a:r>
          </a:p>
          <a:p>
            <a:pPr lvl="1"/>
            <a:r>
              <a:rPr lang="en-US" dirty="0"/>
              <a:t>Given more time, we would have liked to plot the cities on a map in which Trump and Hillary campaigned in several battleground states, against the voting result of nearby counties. We would then create a formula to denote the impact holding rallies and speeches in such cities impacted the result of the surrounding counties (similar to Least Squares). </a:t>
            </a:r>
          </a:p>
        </p:txBody>
      </p:sp>
    </p:spTree>
    <p:extLst>
      <p:ext uri="{BB962C8B-B14F-4D97-AF65-F5344CB8AC3E}">
        <p14:creationId xmlns:p14="http://schemas.microsoft.com/office/powerpoint/2010/main" val="1069755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DEDC75-4466-41EF-8CC7-6506EEDEA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14851" y="2439402"/>
            <a:ext cx="2715723" cy="3552760"/>
          </a:xfr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3EA17AA1-D563-4B91-BBC9-0DD0A663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97DA55E-4C07-4A42-A7B1-4AB15F9F2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737" y="3519617"/>
            <a:ext cx="4536603" cy="301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54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62660-211E-4DD3-AC34-597D314DF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57FAE-E654-4F34-A254-20E9CAE1A8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Why do we care?</a:t>
            </a:r>
          </a:p>
          <a:p>
            <a:pPr lvl="1"/>
            <a:r>
              <a:rPr lang="en-US" dirty="0"/>
              <a:t>With the 2020 Election upcoming, we want to gain insights into what factors went into a win by Trump in 2016</a:t>
            </a:r>
          </a:p>
          <a:p>
            <a:pPr lvl="1"/>
            <a:r>
              <a:rPr lang="en-US" dirty="0"/>
              <a:t>We are interested in how the Electorate College can vault a candidate to victory, even if they lose the Popular Vote </a:t>
            </a:r>
          </a:p>
          <a:p>
            <a:pPr lvl="1"/>
            <a:r>
              <a:rPr lang="en-US" dirty="0"/>
              <a:t>To do this, we want to break down those counties and states that switched from voting Obama to Trump in 2016</a:t>
            </a:r>
          </a:p>
          <a:p>
            <a:pPr lvl="1"/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5CC7E5-6790-4764-A916-BE12BDA8FB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More Questions to Explore</a:t>
            </a:r>
          </a:p>
          <a:p>
            <a:pPr lvl="1"/>
            <a:r>
              <a:rPr lang="en-US" dirty="0"/>
              <a:t>How significant was the change in counties that changed their vote from Democrat in 2012 to Republican in 2016?</a:t>
            </a:r>
          </a:p>
          <a:p>
            <a:pPr lvl="1"/>
            <a:r>
              <a:rPr lang="en-US" dirty="0"/>
              <a:t>How polarizing was this election? We feel this could help explain the result. </a:t>
            </a:r>
          </a:p>
        </p:txBody>
      </p:sp>
    </p:spTree>
    <p:extLst>
      <p:ext uri="{BB962C8B-B14F-4D97-AF65-F5344CB8AC3E}">
        <p14:creationId xmlns:p14="http://schemas.microsoft.com/office/powerpoint/2010/main" val="9888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356A-70A2-0C44-8ECE-5A1CFFA6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5499"/>
            <a:ext cx="7729728" cy="1188720"/>
          </a:xfrm>
        </p:spPr>
        <p:txBody>
          <a:bodyPr/>
          <a:lstStyle/>
          <a:p>
            <a:r>
              <a:rPr lang="en-US" dirty="0"/>
              <a:t>Data sourcing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0CBE-812C-2346-AEA8-4F8727496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34" y="1716895"/>
            <a:ext cx="4572000" cy="3918592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r>
              <a:rPr lang="en-US" sz="2000" u="sng" dirty="0"/>
              <a:t>What data do we need?</a:t>
            </a:r>
          </a:p>
          <a:p>
            <a:pPr lvl="1"/>
            <a:r>
              <a:rPr lang="en-US" dirty="0"/>
              <a:t>County Election Data 2012 &amp; 2016</a:t>
            </a:r>
          </a:p>
          <a:p>
            <a:pPr lvl="1"/>
            <a:r>
              <a:rPr lang="en-US" dirty="0"/>
              <a:t>County Demographics Data</a:t>
            </a:r>
          </a:p>
          <a:p>
            <a:pPr lvl="2"/>
            <a:r>
              <a:rPr lang="en-US" dirty="0"/>
              <a:t>Education</a:t>
            </a:r>
          </a:p>
          <a:p>
            <a:pPr lvl="2"/>
            <a:r>
              <a:rPr lang="en-US" dirty="0"/>
              <a:t>Economics</a:t>
            </a:r>
          </a:p>
          <a:p>
            <a:pPr lvl="2"/>
            <a:r>
              <a:rPr lang="en-US" dirty="0"/>
              <a:t>Race</a:t>
            </a:r>
          </a:p>
          <a:p>
            <a:r>
              <a:rPr lang="en-US" dirty="0"/>
              <a:t>Iowa county map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EA8BCF-0A35-DE43-B0F0-3C06C25C84F3}"/>
              </a:ext>
            </a:extLst>
          </p:cNvPr>
          <p:cNvSpPr txBox="1">
            <a:spLocks/>
          </p:cNvSpPr>
          <p:nvPr/>
        </p:nvSpPr>
        <p:spPr>
          <a:xfrm>
            <a:off x="6264965" y="1716895"/>
            <a:ext cx="4572000" cy="4023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en-US" sz="2000" u="sng" dirty="0"/>
              <a:t>What data is available?</a:t>
            </a: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r>
              <a:rPr lang="en-US" sz="1800" dirty="0">
                <a:hlinkClick r:id="rId2"/>
              </a:rPr>
              <a:t>County Presidential Election Returns 2012 &amp; 2016</a:t>
            </a:r>
            <a:endParaRPr lang="en-US" sz="1800" dirty="0"/>
          </a:p>
          <a:p>
            <a:pPr lvl="2"/>
            <a:r>
              <a:rPr lang="en-US" dirty="0"/>
              <a:t>Election results for all 3,142 Counties/Parishes/Boroughs/10 census areas/41 independent cities, and the District of Columbia </a:t>
            </a:r>
          </a:p>
          <a:p>
            <a:pPr marL="571500" lvl="1" indent="-342900">
              <a:buAutoNum type="arabicPeriod" startAt="2"/>
            </a:pPr>
            <a:r>
              <a:rPr lang="en-US" dirty="0">
                <a:hlinkClick r:id="rId3"/>
              </a:rPr>
              <a:t>USA 2016 Presidential Election by County 2016</a:t>
            </a:r>
            <a:endParaRPr lang="en-US" dirty="0"/>
          </a:p>
          <a:p>
            <a:pPr lvl="2"/>
            <a:r>
              <a:rPr lang="en-US" dirty="0"/>
              <a:t>Election results for all 3,142 counties with demographic data for each county</a:t>
            </a:r>
          </a:p>
          <a:p>
            <a:pPr lvl="2"/>
            <a:r>
              <a:rPr lang="en-US" dirty="0"/>
              <a:t>Income data</a:t>
            </a:r>
          </a:p>
          <a:p>
            <a:pPr marL="571500" lvl="1" indent="-342900">
              <a:buAutoNum type="arabicPeriod" startAt="3"/>
            </a:pPr>
            <a:r>
              <a:rPr lang="en-US" dirty="0">
                <a:hlinkClick r:id="rId4"/>
              </a:rPr>
              <a:t>Iowa geodata </a:t>
            </a:r>
            <a:r>
              <a:rPr lang="en-US" dirty="0" err="1">
                <a:hlinkClick r:id="rId4"/>
              </a:rPr>
              <a:t>DataSet</a:t>
            </a:r>
            <a:endParaRPr lang="en-US" dirty="0"/>
          </a:p>
          <a:p>
            <a:pPr lvl="2"/>
            <a:r>
              <a:rPr lang="en-US" dirty="0"/>
              <a:t>County Boundaries for the state of Iowa</a:t>
            </a:r>
          </a:p>
          <a:p>
            <a:pPr marL="571500" lvl="1" indent="-342900">
              <a:buAutoNum type="arabicPeriod" startAt="3"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71500" lvl="1" indent="-342900">
              <a:buAutoNum type="arabicPeriod" startAt="3"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571500" lvl="1" indent="-342900">
              <a:buAutoNum type="arabicPeriod" startAt="2"/>
            </a:pPr>
            <a:endParaRPr lang="en-US" dirty="0"/>
          </a:p>
          <a:p>
            <a:pPr marL="571500" lvl="1" indent="-342900">
              <a:buAutoNum type="arabicPeriod" startAt="2"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457200" lvl="2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dirty="0"/>
          </a:p>
          <a:p>
            <a:pPr marL="228600" lvl="1" indent="0">
              <a:buNone/>
            </a:pPr>
            <a:endParaRPr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92A1512-257F-3A41-B39F-750CC64491FA}"/>
              </a:ext>
            </a:extLst>
          </p:cNvPr>
          <p:cNvSpPr/>
          <p:nvPr/>
        </p:nvSpPr>
        <p:spPr>
          <a:xfrm>
            <a:off x="4214191" y="3146854"/>
            <a:ext cx="1881809" cy="918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4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8EDC6C-1651-C448-9BCB-39DBD6A27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022" y="815778"/>
            <a:ext cx="10885955" cy="584704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55FD82-A6A2-064A-931B-DDDC909CD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957" y="104250"/>
            <a:ext cx="7440086" cy="871934"/>
          </a:xfrm>
        </p:spPr>
        <p:txBody>
          <a:bodyPr>
            <a:normAutofit fontScale="90000"/>
          </a:bodyPr>
          <a:lstStyle/>
          <a:p>
            <a:r>
              <a:rPr lang="en-US" dirty="0"/>
              <a:t>Data wrangling | Election Results 2012</a:t>
            </a:r>
          </a:p>
        </p:txBody>
      </p:sp>
    </p:spTree>
    <p:extLst>
      <p:ext uri="{BB962C8B-B14F-4D97-AF65-F5344CB8AC3E}">
        <p14:creationId xmlns:p14="http://schemas.microsoft.com/office/powerpoint/2010/main" val="246926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F352-5412-4849-82EB-719386750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092" y="388259"/>
            <a:ext cx="3503205" cy="1019276"/>
          </a:xfrm>
        </p:spPr>
        <p:txBody>
          <a:bodyPr/>
          <a:lstStyle/>
          <a:p>
            <a:r>
              <a:rPr lang="en-US" dirty="0"/>
              <a:t>Before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2F87C-480F-F048-81AA-F3A7F4495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330" r="18009"/>
          <a:stretch/>
        </p:blipFill>
        <p:spPr>
          <a:xfrm>
            <a:off x="347025" y="1570384"/>
            <a:ext cx="4539283" cy="3429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CC1E63-5B59-D845-97F6-393E518205F1}"/>
              </a:ext>
            </a:extLst>
          </p:cNvPr>
          <p:cNvSpPr txBox="1">
            <a:spLocks/>
          </p:cNvSpPr>
          <p:nvPr/>
        </p:nvSpPr>
        <p:spPr bwMode="black">
          <a:xfrm>
            <a:off x="7016514" y="388259"/>
            <a:ext cx="3503205" cy="101927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After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6A7728-AA6A-0049-9CEA-99830B613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7" r="28069"/>
          <a:stretch/>
        </p:blipFill>
        <p:spPr>
          <a:xfrm>
            <a:off x="5148470" y="1570384"/>
            <a:ext cx="6820738" cy="30555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6F8C1E-F15D-E249-AC37-2BD8232563F1}"/>
              </a:ext>
            </a:extLst>
          </p:cNvPr>
          <p:cNvSpPr txBox="1"/>
          <p:nvPr/>
        </p:nvSpPr>
        <p:spPr>
          <a:xfrm>
            <a:off x="573274" y="4999383"/>
            <a:ext cx="4313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1: 2000 – 2016 </a:t>
            </a:r>
            <a:r>
              <a:rPr lang="en-US" i="1" dirty="0"/>
              <a:t>Election Data CSV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0BAFE3-9154-2F4E-9CE5-11E023205BF7}"/>
              </a:ext>
            </a:extLst>
          </p:cNvPr>
          <p:cNvSpPr txBox="1"/>
          <p:nvPr/>
        </p:nvSpPr>
        <p:spPr>
          <a:xfrm>
            <a:off x="7305694" y="4630051"/>
            <a:ext cx="3333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2:  </a:t>
            </a:r>
            <a:r>
              <a:rPr lang="en-US" i="1" dirty="0"/>
              <a:t>Election Data 2012</a:t>
            </a:r>
          </a:p>
        </p:txBody>
      </p:sp>
    </p:spTree>
    <p:extLst>
      <p:ext uri="{BB962C8B-B14F-4D97-AF65-F5344CB8AC3E}">
        <p14:creationId xmlns:p14="http://schemas.microsoft.com/office/powerpoint/2010/main" val="169803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76F8-44F6-BA47-9C94-29F2D68A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5107" y="89453"/>
            <a:ext cx="8721785" cy="944217"/>
          </a:xfrm>
        </p:spPr>
        <p:txBody>
          <a:bodyPr/>
          <a:lstStyle/>
          <a:p>
            <a:r>
              <a:rPr lang="en-US" dirty="0"/>
              <a:t>Data Wrangling | election results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389A4-33CB-374D-A9BD-AFEF2E239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10" y="1156914"/>
            <a:ext cx="11076964" cy="453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2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0902-4AEB-E540-A92E-5D37E289F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9866"/>
            <a:ext cx="7729728" cy="1188720"/>
          </a:xfrm>
        </p:spPr>
        <p:txBody>
          <a:bodyPr/>
          <a:lstStyle/>
          <a:p>
            <a:r>
              <a:rPr lang="en-US" dirty="0"/>
              <a:t>Election Data 2016 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2E7ED4-CFDF-C541-8565-FADBF85E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85" t="-1066" r="29158" b="453"/>
          <a:stretch/>
        </p:blipFill>
        <p:spPr>
          <a:xfrm>
            <a:off x="2038426" y="1481678"/>
            <a:ext cx="8115147" cy="38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982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822</Words>
  <Application>Microsoft Office PowerPoint</Application>
  <PresentationFormat>Widescreen</PresentationFormat>
  <Paragraphs>123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Gill Sans MT</vt:lpstr>
      <vt:lpstr>Parcel</vt:lpstr>
      <vt:lpstr>USA Election | data analysis</vt:lpstr>
      <vt:lpstr>Research/biases</vt:lpstr>
      <vt:lpstr>PRIMARY Question</vt:lpstr>
      <vt:lpstr>motivation</vt:lpstr>
      <vt:lpstr>Data sourcing </vt:lpstr>
      <vt:lpstr>Data wrangling | Election Results 2012</vt:lpstr>
      <vt:lpstr>Before</vt:lpstr>
      <vt:lpstr>Data Wrangling | election results 2016</vt:lpstr>
      <vt:lpstr>Election Data 2016 Df</vt:lpstr>
      <vt:lpstr>Pie Charts 2012 &amp; 2016 - code</vt:lpstr>
      <vt:lpstr>Pie Charts 2012 &amp; 2016 - Visual</vt:lpstr>
      <vt:lpstr>Data Merge | 2012 &amp; 2016</vt:lpstr>
      <vt:lpstr>Bar Graph 2012 &amp; 2016 - Code</vt:lpstr>
      <vt:lpstr>Bar Graph 2012 &amp; 2016 - Visual</vt:lpstr>
      <vt:lpstr>Bar Graph | Swing Counties - Code</vt:lpstr>
      <vt:lpstr>Total # of Counties that Flipped - Visual</vt:lpstr>
      <vt:lpstr>Total # of Counties that Flipped - Code</vt:lpstr>
      <vt:lpstr> Counties that Flipped Dem. To Rep - Table</vt:lpstr>
      <vt:lpstr>Election map | Context</vt:lpstr>
      <vt:lpstr>Percentage change in Counties that Flipped</vt:lpstr>
      <vt:lpstr>Data Strangling | Demographics</vt:lpstr>
      <vt:lpstr>DATA Wrangling | demographics</vt:lpstr>
      <vt:lpstr>DATA Wrangling | demographics</vt:lpstr>
      <vt:lpstr>Data Clean | Election data x demographics</vt:lpstr>
      <vt:lpstr>Data Clean | Election data x demographics</vt:lpstr>
      <vt:lpstr>Data Merge | Election data x demographics</vt:lpstr>
      <vt:lpstr>Election data x demographics – AGE Distribution</vt:lpstr>
      <vt:lpstr>Election data x demographics</vt:lpstr>
      <vt:lpstr>Election data x white demographic</vt:lpstr>
      <vt:lpstr>Election data x demographics</vt:lpstr>
      <vt:lpstr>Election data x demographics – Swing States</vt:lpstr>
      <vt:lpstr>Election data x demographics – swing states</vt:lpstr>
      <vt:lpstr>IOWA POVERTY PERCENTAGE BY COUNTY</vt:lpstr>
      <vt:lpstr>Conclusions</vt:lpstr>
      <vt:lpstr>Looking ahead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 Election | data analysis</dc:title>
  <dc:creator>Camila Cois</dc:creator>
  <cp:lastModifiedBy>Camila Cois</cp:lastModifiedBy>
  <cp:revision>25</cp:revision>
  <dcterms:created xsi:type="dcterms:W3CDTF">2019-07-27T13:39:44Z</dcterms:created>
  <dcterms:modified xsi:type="dcterms:W3CDTF">2019-07-28T01:06:06Z</dcterms:modified>
</cp:coreProperties>
</file>